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0" r:id="rId1"/>
  </p:sldMasterIdLst>
  <p:sldIdLst>
    <p:sldId id="256" r:id="rId2"/>
    <p:sldId id="257" r:id="rId3"/>
    <p:sldId id="259" r:id="rId4"/>
    <p:sldId id="260" r:id="rId5"/>
    <p:sldId id="269" r:id="rId6"/>
    <p:sldId id="284" r:id="rId7"/>
    <p:sldId id="285" r:id="rId8"/>
    <p:sldId id="286" r:id="rId9"/>
    <p:sldId id="262" r:id="rId10"/>
    <p:sldId id="279" r:id="rId11"/>
    <p:sldId id="280" r:id="rId12"/>
    <p:sldId id="282" r:id="rId13"/>
    <p:sldId id="283" r:id="rId14"/>
    <p:sldId id="265" r:id="rId15"/>
    <p:sldId id="270" r:id="rId16"/>
    <p:sldId id="271" r:id="rId17"/>
    <p:sldId id="272" r:id="rId18"/>
    <p:sldId id="273" r:id="rId19"/>
    <p:sldId id="274" r:id="rId20"/>
    <p:sldId id="264" r:id="rId21"/>
    <p:sldId id="275" r:id="rId22"/>
    <p:sldId id="276" r:id="rId23"/>
    <p:sldId id="277" r:id="rId24"/>
    <p:sldId id="278" r:id="rId25"/>
    <p:sldId id="267" r:id="rId26"/>
    <p:sldId id="268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20F91-2D46-4226-9870-49FCDF06204F}" type="datetimeFigureOut">
              <a:rPr lang="es-CL" smtClean="0"/>
              <a:t>05-12-2018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26A3-D641-4DC4-B7D4-6194E61536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36739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20F91-2D46-4226-9870-49FCDF06204F}" type="datetimeFigureOut">
              <a:rPr lang="es-CL" smtClean="0"/>
              <a:t>05-12-2018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26A3-D641-4DC4-B7D4-6194E61536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0779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20F91-2D46-4226-9870-49FCDF06204F}" type="datetimeFigureOut">
              <a:rPr lang="es-CL" smtClean="0"/>
              <a:t>05-12-2018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26A3-D641-4DC4-B7D4-6194E61536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722793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20F91-2D46-4226-9870-49FCDF06204F}" type="datetimeFigureOut">
              <a:rPr lang="es-CL" smtClean="0"/>
              <a:t>05-12-2018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26A3-D641-4DC4-B7D4-6194E61536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262864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20F91-2D46-4226-9870-49FCDF06204F}" type="datetimeFigureOut">
              <a:rPr lang="es-CL" smtClean="0"/>
              <a:t>05-12-2018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26A3-D641-4DC4-B7D4-6194E61536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83671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20F91-2D46-4226-9870-49FCDF06204F}" type="datetimeFigureOut">
              <a:rPr lang="es-CL" smtClean="0"/>
              <a:t>05-12-2018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26A3-D641-4DC4-B7D4-6194E61536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81190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20F91-2D46-4226-9870-49FCDF06204F}" type="datetimeFigureOut">
              <a:rPr lang="es-CL" smtClean="0"/>
              <a:t>05-12-2018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26A3-D641-4DC4-B7D4-6194E61536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78879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20F91-2D46-4226-9870-49FCDF06204F}" type="datetimeFigureOut">
              <a:rPr lang="es-CL" smtClean="0"/>
              <a:t>05-12-2018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26A3-D641-4DC4-B7D4-6194E61536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99916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20F91-2D46-4226-9870-49FCDF06204F}" type="datetimeFigureOut">
              <a:rPr lang="es-CL" smtClean="0"/>
              <a:t>05-12-2018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26A3-D641-4DC4-B7D4-6194E61536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03747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20F91-2D46-4226-9870-49FCDF06204F}" type="datetimeFigureOut">
              <a:rPr lang="es-CL" smtClean="0"/>
              <a:t>05-12-2018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26A3-D641-4DC4-B7D4-6194E61536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95749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20F91-2D46-4226-9870-49FCDF06204F}" type="datetimeFigureOut">
              <a:rPr lang="es-CL" smtClean="0"/>
              <a:t>05-12-2018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26A3-D641-4DC4-B7D4-6194E61536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04018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20F91-2D46-4226-9870-49FCDF06204F}" type="datetimeFigureOut">
              <a:rPr lang="es-CL" smtClean="0"/>
              <a:t>05-12-2018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26A3-D641-4DC4-B7D4-6194E61536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5785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20F91-2D46-4226-9870-49FCDF06204F}" type="datetimeFigureOut">
              <a:rPr lang="es-CL" smtClean="0"/>
              <a:t>05-12-2018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8726A3-D641-4DC4-B7D4-6194E61536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5241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06020F91-2D46-4226-9870-49FCDF06204F}" type="datetimeFigureOut">
              <a:rPr lang="es-CL" smtClean="0"/>
              <a:t>05-12-2018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88726A3-D641-4DC4-B7D4-6194E61536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0797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s-C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6020F91-2D46-4226-9870-49FCDF06204F}" type="datetimeFigureOut">
              <a:rPr lang="es-CL" smtClean="0"/>
              <a:t>05-12-2018</a:t>
            </a:fld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88726A3-D641-4DC4-B7D4-6194E61536F8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415625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71" r:id="rId1"/>
    <p:sldLayoutId id="2147483972" r:id="rId2"/>
    <p:sldLayoutId id="2147483973" r:id="rId3"/>
    <p:sldLayoutId id="2147483974" r:id="rId4"/>
    <p:sldLayoutId id="2147483975" r:id="rId5"/>
    <p:sldLayoutId id="2147483976" r:id="rId6"/>
    <p:sldLayoutId id="2147483977" r:id="rId7"/>
    <p:sldLayoutId id="2147483978" r:id="rId8"/>
    <p:sldLayoutId id="2147483979" r:id="rId9"/>
    <p:sldLayoutId id="2147483980" r:id="rId10"/>
    <p:sldLayoutId id="2147483981" r:id="rId11"/>
    <p:sldLayoutId id="2147483982" r:id="rId12"/>
    <p:sldLayoutId id="2147483983" r:id="rId13"/>
    <p:sldLayoutId id="214748398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Relationship Id="rId9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F2E347-FFC9-47C5-B7FC-DB691046AF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539" y="458595"/>
            <a:ext cx="7657792" cy="1373070"/>
          </a:xfrm>
        </p:spPr>
        <p:txBody>
          <a:bodyPr>
            <a:normAutofit fontScale="90000"/>
          </a:bodyPr>
          <a:lstStyle/>
          <a:p>
            <a:r>
              <a:rPr lang="es-CL" sz="4600" dirty="0">
                <a:solidFill>
                  <a:srgbClr val="FFFFFF"/>
                </a:solidFill>
              </a:rPr>
              <a:t>SISTEMAS CONSTRUCTIVOS EN ALBAÑILERIA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31189BA-7DEE-4C37-A599-0A419DF867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68950" y="5271050"/>
            <a:ext cx="4523050" cy="1586950"/>
          </a:xfrm>
        </p:spPr>
        <p:txBody>
          <a:bodyPr>
            <a:normAutofit fontScale="32500" lnSpcReduction="20000"/>
          </a:bodyPr>
          <a:lstStyle/>
          <a:p>
            <a:r>
              <a:rPr lang="es-CL" sz="6000" dirty="0"/>
              <a:t>Integrantes: 	Mauricio Leal V.</a:t>
            </a:r>
          </a:p>
          <a:p>
            <a:r>
              <a:rPr lang="es-CL" sz="6000" dirty="0"/>
              <a:t>				Pablo Pizarro R.</a:t>
            </a:r>
          </a:p>
          <a:p>
            <a:r>
              <a:rPr lang="es-CL" sz="6000" dirty="0"/>
              <a:t>				Ignacio Yáñez G.</a:t>
            </a:r>
          </a:p>
          <a:p>
            <a:r>
              <a:rPr lang="es-CL" sz="6000" dirty="0"/>
              <a:t>Profesor: 		Jorge Pulgar A.</a:t>
            </a:r>
          </a:p>
          <a:p>
            <a:endParaRPr lang="es-CL" sz="700" dirty="0"/>
          </a:p>
          <a:p>
            <a:endParaRPr lang="es-CL" sz="700" dirty="0"/>
          </a:p>
        </p:txBody>
      </p:sp>
    </p:spTree>
    <p:extLst>
      <p:ext uri="{BB962C8B-B14F-4D97-AF65-F5344CB8AC3E}">
        <p14:creationId xmlns:p14="http://schemas.microsoft.com/office/powerpoint/2010/main" val="2542671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2BFA70-A516-49C4-BD43-FD50C324B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577817"/>
            <a:ext cx="10571998" cy="970450"/>
          </a:xfrm>
        </p:spPr>
        <p:txBody>
          <a:bodyPr/>
          <a:lstStyle/>
          <a:p>
            <a:r>
              <a:rPr lang="es-CL" dirty="0"/>
              <a:t>ESTRUCTURAS DE ALBAÑILERÍA: ALBAÑILERÍA ARMADA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C4C0D07-31D7-407F-AA68-CB95F53444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424" y="2492253"/>
            <a:ext cx="4992351" cy="3636511"/>
          </a:xfrm>
        </p:spPr>
        <p:txBody>
          <a:bodyPr anchor="ctr"/>
          <a:lstStyle/>
          <a:p>
            <a:pPr marL="0" indent="0">
              <a:buNone/>
            </a:pPr>
            <a:r>
              <a:rPr lang="es-CL" dirty="0"/>
              <a:t>Diseño basado </a:t>
            </a:r>
            <a:r>
              <a:rPr lang="es-ES" dirty="0"/>
              <a:t>en el refuerzo de los muros de albañilería con armadura tanto longitudinal (escalerillas) como transversal (barras de refuerzo), con el objetivo de soportar las </a:t>
            </a:r>
            <a:r>
              <a:rPr lang="es-ES" b="1" dirty="0"/>
              <a:t>cargas </a:t>
            </a:r>
            <a:r>
              <a:rPr lang="es-ES" b="1" dirty="0" err="1"/>
              <a:t>flectantes</a:t>
            </a:r>
            <a:r>
              <a:rPr lang="es-ES" b="1" dirty="0"/>
              <a:t> y de corte</a:t>
            </a:r>
            <a:r>
              <a:rPr lang="es-ES" dirty="0"/>
              <a:t>.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/>
              <a:t>Utilizada en Chile desde los años 70.</a:t>
            </a:r>
          </a:p>
          <a:p>
            <a:pPr marL="0" indent="0">
              <a:buNone/>
            </a:pPr>
            <a:endParaRPr lang="es-CL" dirty="0"/>
          </a:p>
          <a:p>
            <a:pPr marL="0" indent="0">
              <a:buNone/>
            </a:pPr>
            <a:r>
              <a:rPr lang="es-CL" dirty="0"/>
              <a:t>Diseño basado por la norma NCh1928.</a:t>
            </a:r>
            <a:endParaRPr lang="es-ES" dirty="0"/>
          </a:p>
        </p:txBody>
      </p:sp>
      <p:pic>
        <p:nvPicPr>
          <p:cNvPr id="5" name="Imagen 4" descr="Imagen que contiene texto&#10;&#10;Descripción generada con confianza muy alta">
            <a:extLst>
              <a:ext uri="{FF2B5EF4-FFF2-40B4-BE49-F238E27FC236}">
                <a16:creationId xmlns:a16="http://schemas.microsoft.com/office/drawing/2014/main" id="{CF85C934-AA38-41F7-A29D-C0DF19F35C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492254"/>
            <a:ext cx="5423819" cy="3817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901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2BFA70-A516-49C4-BD43-FD50C324B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577817"/>
            <a:ext cx="10571998" cy="970450"/>
          </a:xfrm>
        </p:spPr>
        <p:txBody>
          <a:bodyPr/>
          <a:lstStyle/>
          <a:p>
            <a:r>
              <a:rPr lang="es-CL" dirty="0"/>
              <a:t>ESTRUCTURAS DE ALBAÑILERÍA: ALBAÑILERÍA ARMADA</a:t>
            </a: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65DBAAE9-B05B-4272-8790-4EA8F5458A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3753" y="1979966"/>
            <a:ext cx="5759771" cy="459500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070383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2BFA70-A516-49C4-BD43-FD50C324B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577817"/>
            <a:ext cx="10571998" cy="970450"/>
          </a:xfrm>
        </p:spPr>
        <p:txBody>
          <a:bodyPr/>
          <a:lstStyle/>
          <a:p>
            <a:r>
              <a:rPr lang="es-CL" dirty="0"/>
              <a:t>ESTRUCTURAS DE ALBAÑILERÍA: ALBAÑILERÍA CONFINADA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C4C0D07-31D7-407F-AA68-CB95F53444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424" y="2492253"/>
            <a:ext cx="4992351" cy="3636511"/>
          </a:xfrm>
        </p:spPr>
        <p:txBody>
          <a:bodyPr anchor="ctr"/>
          <a:lstStyle/>
          <a:p>
            <a:r>
              <a:rPr lang="es-ES" dirty="0"/>
              <a:t>Basado en el refuerzo de los paños de albañilería mediante columnas y cadenas (vigas) de hormigón armado. </a:t>
            </a:r>
          </a:p>
          <a:p>
            <a:r>
              <a:rPr lang="es-ES" dirty="0"/>
              <a:t>La norma que rige el diseño de la albañilería armada es la NCh2123.</a:t>
            </a:r>
          </a:p>
          <a:p>
            <a:r>
              <a:rPr lang="es-ES" dirty="0"/>
              <a:t>Su uso en Chile data de los años 30’</a:t>
            </a:r>
          </a:p>
        </p:txBody>
      </p:sp>
      <p:pic>
        <p:nvPicPr>
          <p:cNvPr id="6" name="Imagen 5" descr="Imagen que contiene exterior, edificio, cielo, hierba&#10;&#10;Descripción generada con confianza muy alta">
            <a:extLst>
              <a:ext uri="{FF2B5EF4-FFF2-40B4-BE49-F238E27FC236}">
                <a16:creationId xmlns:a16="http://schemas.microsoft.com/office/drawing/2014/main" id="{C5523AEA-E36C-4441-A7D1-656D504337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7372" y="2193566"/>
            <a:ext cx="3381015" cy="423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9867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2BFA70-A516-49C4-BD43-FD50C324B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577817"/>
            <a:ext cx="10571998" cy="970450"/>
          </a:xfrm>
        </p:spPr>
        <p:txBody>
          <a:bodyPr/>
          <a:lstStyle/>
          <a:p>
            <a:r>
              <a:rPr lang="es-CL" dirty="0"/>
              <a:t>ESTRUCTURAS DE ALBAÑILERÍA: ALBAÑILERÍA CONFINADA</a:t>
            </a:r>
          </a:p>
        </p:txBody>
      </p:sp>
      <p:pic>
        <p:nvPicPr>
          <p:cNvPr id="9" name="Marcador de contenido 8" descr="Imagen que contiene cielo, exterior, edificio, amarillo&#10;&#10;Descripción generada con confianza muy alta">
            <a:extLst>
              <a:ext uri="{FF2B5EF4-FFF2-40B4-BE49-F238E27FC236}">
                <a16:creationId xmlns:a16="http://schemas.microsoft.com/office/drawing/2014/main" id="{FB0FAE9A-79F0-40A6-B560-6F347B62CB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787" y="2254217"/>
            <a:ext cx="3149556" cy="4212631"/>
          </a:xfrm>
          <a:effectLst/>
        </p:spPr>
      </p:pic>
      <p:pic>
        <p:nvPicPr>
          <p:cNvPr id="11" name="Imagen 10" descr="Imagen que contiene cielo, edificio, exterior&#10;&#10;Descripción generada con confianza muy alta">
            <a:extLst>
              <a:ext uri="{FF2B5EF4-FFF2-40B4-BE49-F238E27FC236}">
                <a16:creationId xmlns:a16="http://schemas.microsoft.com/office/drawing/2014/main" id="{984B3C35-A8AB-493A-8608-D6423F2739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3623" y="2248998"/>
            <a:ext cx="5536203" cy="414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4184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63A088-C063-40F0-8AD2-8AAC61994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USO EN CHILE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ABBA1F-64A6-4E9A-90FE-8AC824113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4145174" cy="4188525"/>
          </a:xfrm>
        </p:spPr>
        <p:txBody>
          <a:bodyPr/>
          <a:lstStyle/>
          <a:p>
            <a:pPr algn="just"/>
            <a:r>
              <a:rPr lang="es-CL" dirty="0"/>
              <a:t>Principalmente en edificios de tipo unifamiliar y multifamiliar de uso habitacional, en su mayoría viviendas sociales. </a:t>
            </a:r>
          </a:p>
          <a:p>
            <a:pPr algn="just"/>
            <a:endParaRPr lang="es-C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0FF64E-1B11-4990-B2EF-96FFD4D45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2565737"/>
            <a:ext cx="5309735" cy="3501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7754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0772D-26FD-480D-9962-B8235BB84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000" y="2129430"/>
            <a:ext cx="11083002" cy="970450"/>
          </a:xfrm>
        </p:spPr>
        <p:txBody>
          <a:bodyPr/>
          <a:lstStyle/>
          <a:p>
            <a:r>
              <a:rPr lang="es-MX" dirty="0"/>
              <a:t>Según </a:t>
            </a:r>
            <a:r>
              <a:rPr lang="es-CL" dirty="0"/>
              <a:t>CENSO 2002, 62 % viviendas albañilería.  En descenso en la actualidad</a:t>
            </a:r>
          </a:p>
          <a:p>
            <a:endParaRPr lang="es-MX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2EDE288-8568-4696-BD15-9F3882D3D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s-CL" dirty="0"/>
              <a:t>USO EN CHILE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579362-F617-49C7-87BB-467B050FAB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351" y="2962275"/>
            <a:ext cx="6506737" cy="29160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EB77AA2-AB56-446A-9C7B-A89551AAA0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125" y="2699659"/>
            <a:ext cx="5063138" cy="37111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EB5BA46-B80C-4BD2-ABC1-F2D1736C5B3D}"/>
              </a:ext>
            </a:extLst>
          </p:cNvPr>
          <p:cNvSpPr txBox="1"/>
          <p:nvPr/>
        </p:nvSpPr>
        <p:spPr>
          <a:xfrm>
            <a:off x="896075" y="5878286"/>
            <a:ext cx="4677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1400" dirty="0">
                <a:solidFill>
                  <a:schemeClr val="tx2">
                    <a:lumMod val="50000"/>
                  </a:schemeClr>
                </a:solidFill>
              </a:rPr>
              <a:t>Distribución de viviendas por material (Censo 2002).</a:t>
            </a:r>
            <a:endParaRPr lang="es-MX" sz="14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87D2CF-0C5B-4FD3-B0B1-9C7F1A7F519E}"/>
              </a:ext>
            </a:extLst>
          </p:cNvPr>
          <p:cNvSpPr txBox="1"/>
          <p:nvPr/>
        </p:nvSpPr>
        <p:spPr>
          <a:xfrm>
            <a:off x="6659125" y="6334780"/>
            <a:ext cx="54283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dirty="0">
                <a:solidFill>
                  <a:schemeClr val="tx2">
                    <a:lumMod val="50000"/>
                  </a:schemeClr>
                </a:solidFill>
              </a:rPr>
              <a:t>Uso de albañilería, hormigón y madera en los últimos años (INE, 2002-2017).</a:t>
            </a:r>
          </a:p>
        </p:txBody>
      </p:sp>
    </p:spTree>
    <p:extLst>
      <p:ext uri="{BB962C8B-B14F-4D97-AF65-F5344CB8AC3E}">
        <p14:creationId xmlns:p14="http://schemas.microsoft.com/office/powerpoint/2010/main" val="31399846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D1ED3-B436-4AF9-A58B-8F817126E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USO EN CHILE</a:t>
            </a:r>
            <a:endParaRPr lang="es-MX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08B42-2041-4CA5-B78E-1968F6469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3782317" cy="3636511"/>
          </a:xfrm>
        </p:spPr>
        <p:txBody>
          <a:bodyPr/>
          <a:lstStyle/>
          <a:p>
            <a:r>
              <a:rPr lang="es-MX" dirty="0"/>
              <a:t>Limitaciones de la OGUC</a:t>
            </a:r>
          </a:p>
          <a:p>
            <a:endParaRPr lang="es-MX" dirty="0"/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Edificio clase C </a:t>
            </a:r>
          </a:p>
          <a:p>
            <a:pPr marL="2171400" lvl="5" indent="0">
              <a:buNone/>
            </a:pPr>
            <a:endParaRPr lang="es-MX" sz="1600" dirty="0"/>
          </a:p>
          <a:p>
            <a:pPr>
              <a:buFont typeface="Arial" panose="020B0604020202020204" pitchFamily="34" charset="0"/>
              <a:buChar char="•"/>
            </a:pPr>
            <a:endParaRPr lang="es-MX" dirty="0"/>
          </a:p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Edificio clase D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BC1C24D-E871-4072-9746-BE648AA761F5}"/>
              </a:ext>
            </a:extLst>
          </p:cNvPr>
          <p:cNvSpPr txBox="1">
            <a:spLocks/>
          </p:cNvSpPr>
          <p:nvPr/>
        </p:nvSpPr>
        <p:spPr>
          <a:xfrm>
            <a:off x="3200400" y="4670676"/>
            <a:ext cx="1897070" cy="763600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7313" lvl="5" algn="just">
              <a:buNone/>
            </a:pPr>
            <a:r>
              <a:rPr lang="es-MX" sz="1600" dirty="0"/>
              <a:t>2 pisos</a:t>
            </a:r>
          </a:p>
          <a:p>
            <a:pPr marL="87313" lvl="5" algn="just">
              <a:buNone/>
            </a:pPr>
            <a:r>
              <a:rPr lang="es-MX" sz="1600" dirty="0"/>
              <a:t>Altura libre &lt; 2.6 m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5C48B42-96F5-42F1-BD09-ABF58575A966}"/>
              </a:ext>
            </a:extLst>
          </p:cNvPr>
          <p:cNvSpPr txBox="1">
            <a:spLocks/>
          </p:cNvSpPr>
          <p:nvPr/>
        </p:nvSpPr>
        <p:spPr>
          <a:xfrm>
            <a:off x="3200400" y="3484228"/>
            <a:ext cx="1897070" cy="763600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87313" lvl="5" algn="just">
              <a:buNone/>
            </a:pPr>
            <a:r>
              <a:rPr lang="es-MX" sz="1600" dirty="0"/>
              <a:t>4 pisos</a:t>
            </a:r>
          </a:p>
          <a:p>
            <a:pPr marL="87313" lvl="5" algn="just">
              <a:buNone/>
            </a:pPr>
            <a:r>
              <a:rPr lang="es-MX" sz="1600" dirty="0"/>
              <a:t>Altura libre &lt; 5m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D44C588E-C60B-416B-9333-3A4CC639E1EB}"/>
              </a:ext>
            </a:extLst>
          </p:cNvPr>
          <p:cNvSpPr/>
          <p:nvPr/>
        </p:nvSpPr>
        <p:spPr>
          <a:xfrm>
            <a:off x="3106057" y="3539457"/>
            <a:ext cx="188686" cy="65314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225DC22B-FCE0-497B-9F36-3D7F926FB470}"/>
              </a:ext>
            </a:extLst>
          </p:cNvPr>
          <p:cNvSpPr/>
          <p:nvPr/>
        </p:nvSpPr>
        <p:spPr>
          <a:xfrm>
            <a:off x="3106057" y="4725905"/>
            <a:ext cx="188686" cy="65314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64455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2945E88-F542-47CA-8EC5-B4AE0EA70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s-CL" dirty="0"/>
              <a:t>USO EN CHILE</a:t>
            </a:r>
            <a:endParaRPr lang="es-MX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623279-9D42-4E97-BA93-FA698E4F3F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58"/>
          <a:stretch/>
        </p:blipFill>
        <p:spPr>
          <a:xfrm>
            <a:off x="2495998" y="2349000"/>
            <a:ext cx="7426878" cy="3960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0B110A5-529C-420E-967E-B6FA5F077918}"/>
              </a:ext>
            </a:extLst>
          </p:cNvPr>
          <p:cNvSpPr txBox="1"/>
          <p:nvPr/>
        </p:nvSpPr>
        <p:spPr>
          <a:xfrm>
            <a:off x="4403869" y="6410812"/>
            <a:ext cx="33842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L" sz="1400" dirty="0">
                <a:solidFill>
                  <a:schemeClr val="tx2">
                    <a:lumMod val="50000"/>
                  </a:schemeClr>
                </a:solidFill>
              </a:rPr>
              <a:t>Edificio ex arsenales de guerra. 1985.</a:t>
            </a:r>
            <a:endParaRPr lang="es-MX" sz="14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53802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ABA89A-CE3A-43C0-9FE0-0732452905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54" b="10881"/>
          <a:stretch/>
        </p:blipFill>
        <p:spPr>
          <a:xfrm>
            <a:off x="2495998" y="2349000"/>
            <a:ext cx="7379309" cy="396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BA1368A-3808-40CE-B601-39BE633B4B23}"/>
              </a:ext>
            </a:extLst>
          </p:cNvPr>
          <p:cNvSpPr txBox="1"/>
          <p:nvPr/>
        </p:nvSpPr>
        <p:spPr>
          <a:xfrm>
            <a:off x="4131359" y="6410325"/>
            <a:ext cx="39292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L" sz="1400" dirty="0">
                <a:solidFill>
                  <a:schemeClr val="tx2">
                    <a:lumMod val="50000"/>
                  </a:schemeClr>
                </a:solidFill>
              </a:rPr>
              <a:t>Iglesia y Convento de San Francisco. 1618. </a:t>
            </a:r>
            <a:endParaRPr lang="es-MX" sz="14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4D9D71C-C2E3-4446-966A-B17F4DE05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5" y="447675"/>
            <a:ext cx="10572750" cy="969963"/>
          </a:xfrm>
        </p:spPr>
        <p:txBody>
          <a:bodyPr/>
          <a:lstStyle/>
          <a:p>
            <a:r>
              <a:rPr lang="es-CL" dirty="0"/>
              <a:t>USO EN CHILE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6509145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24A22A6-B7E4-49D6-AB0A-2F23A09E49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98" b="2859"/>
          <a:stretch/>
        </p:blipFill>
        <p:spPr>
          <a:xfrm>
            <a:off x="2496000" y="2349000"/>
            <a:ext cx="7555420" cy="3960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1BB28F8-8614-4253-A96F-CB2EE9A9D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s-CL" dirty="0"/>
              <a:t>USO EN CHILE</a:t>
            </a:r>
            <a:endParaRPr lang="es-MX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97AB38-AB48-4BEE-90C8-806C0A34F351}"/>
              </a:ext>
            </a:extLst>
          </p:cNvPr>
          <p:cNvSpPr txBox="1"/>
          <p:nvPr/>
        </p:nvSpPr>
        <p:spPr>
          <a:xfrm>
            <a:off x="4778972" y="6410812"/>
            <a:ext cx="26340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L" sz="1400" dirty="0">
                <a:solidFill>
                  <a:schemeClr val="tx2">
                    <a:lumMod val="50000"/>
                  </a:schemeClr>
                </a:solidFill>
              </a:rPr>
              <a:t>Catedral de Santiago. 1745.</a:t>
            </a:r>
            <a:endParaRPr lang="es-MX" sz="14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9964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739303-633A-4164-AE18-0DC9260A8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¿QUÉ ES LA ALBAÑILERÍA?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1B36BF6-3E0A-46E7-AB88-0B93AC5B3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L" dirty="0"/>
              <a:t>Según la norma NCh353.Of200:</a:t>
            </a:r>
          </a:p>
          <a:p>
            <a:pPr marL="0" indent="0">
              <a:buNone/>
            </a:pPr>
            <a:endParaRPr lang="es-CL" dirty="0"/>
          </a:p>
          <a:p>
            <a:pPr marL="457200" lvl="1" indent="0" algn="just">
              <a:buNone/>
            </a:pPr>
            <a:r>
              <a:rPr lang="es-ES" dirty="0"/>
              <a:t>Albañilería: toda aquella obra formada por </a:t>
            </a:r>
            <a:r>
              <a:rPr lang="es-ES" b="1" dirty="0"/>
              <a:t>elementos unitarios prefabricados</a:t>
            </a:r>
            <a:r>
              <a:rPr lang="es-ES" dirty="0"/>
              <a:t>, de dimensiones manejables por un solo operario, constituidos por materiales naturales o artificiales, como piedra, adobe, arcilla cocida, mortero u hormigón de cemento, o cualquier otro material compactado, que tenga forma y dimensiones definidas, sea hueco o lleno. </a:t>
            </a:r>
            <a:r>
              <a:rPr lang="es-ES" b="1" dirty="0"/>
              <a:t>Las obras se forman por la yuxtaposición de estos elementos </a:t>
            </a:r>
            <a:r>
              <a:rPr lang="es-ES" b="1" dirty="0">
                <a:solidFill>
                  <a:srgbClr val="FF0000"/>
                </a:solidFill>
              </a:rPr>
              <a:t>individuales, unidos, en general, por un aglomerante adecuado y eventualmente reforzado por otros elementos de naturaleza similar o heterogénea.</a:t>
            </a:r>
            <a:endParaRPr lang="es-CL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6352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63A088-C063-40F0-8AD2-8AAC61994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USO EN EL MUNDO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2ABBA1F-64A6-4E9A-90FE-8AC824113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5669174" cy="3636511"/>
          </a:xfrm>
        </p:spPr>
        <p:txBody>
          <a:bodyPr/>
          <a:lstStyle/>
          <a:p>
            <a:r>
              <a:rPr lang="es-CL" dirty="0"/>
              <a:t>India – 84.7% de los 249 millones de viviendas (Censo 2001)</a:t>
            </a:r>
          </a:p>
          <a:p>
            <a:r>
              <a:rPr lang="es-CL" dirty="0"/>
              <a:t>México – 80% de los 22 millones de viviendas (Censo 2000)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070CE7-8EA6-4620-B2B7-0CF4A35878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871" y="2023053"/>
            <a:ext cx="5400000" cy="4778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5772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9BBC492-7091-4548-A170-30F4A8AD84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9566" y="2349000"/>
            <a:ext cx="5892865" cy="3960000"/>
          </a:xfr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AF663B75-FE4D-466B-83D6-4E6417C76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5" y="447675"/>
            <a:ext cx="10572750" cy="969963"/>
          </a:xfrm>
        </p:spPr>
        <p:txBody>
          <a:bodyPr/>
          <a:lstStyle/>
          <a:p>
            <a:r>
              <a:rPr lang="es-CL" dirty="0"/>
              <a:t>USO EN EL MUNDO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983FE7-9FBA-4F76-9E08-C85BE4B1B9DE}"/>
              </a:ext>
            </a:extLst>
          </p:cNvPr>
          <p:cNvSpPr txBox="1"/>
          <p:nvPr/>
        </p:nvSpPr>
        <p:spPr>
          <a:xfrm>
            <a:off x="4212312" y="6410812"/>
            <a:ext cx="37673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L" sz="1400" dirty="0">
                <a:solidFill>
                  <a:schemeClr val="tx2">
                    <a:lumMod val="50000"/>
                  </a:schemeClr>
                </a:solidFill>
              </a:rPr>
              <a:t>Ciudad amurallada de Shibam, Yemen.</a:t>
            </a:r>
            <a:endParaRPr lang="es-MX" sz="14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44016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35AF198-C2B6-4398-885E-65996DC38A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691" y="2349000"/>
            <a:ext cx="5318617" cy="3960000"/>
          </a:xfr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31AAC927-8005-4692-9074-BEF9323C0B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5" y="447675"/>
            <a:ext cx="10572750" cy="969963"/>
          </a:xfrm>
        </p:spPr>
        <p:txBody>
          <a:bodyPr/>
          <a:lstStyle/>
          <a:p>
            <a:r>
              <a:rPr lang="es-CL" dirty="0"/>
              <a:t>USO EN EL MUNDO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FFD271-0659-4DF5-B02E-6B0BD807F52A}"/>
              </a:ext>
            </a:extLst>
          </p:cNvPr>
          <p:cNvSpPr txBox="1"/>
          <p:nvPr/>
        </p:nvSpPr>
        <p:spPr>
          <a:xfrm>
            <a:off x="4431123" y="6410325"/>
            <a:ext cx="3329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L" sz="1400" dirty="0">
                <a:solidFill>
                  <a:schemeClr val="tx2">
                    <a:lumMod val="50000"/>
                  </a:schemeClr>
                </a:solidFill>
              </a:rPr>
              <a:t>Edificio Monadnock, Chicago. 1981.</a:t>
            </a:r>
            <a:endParaRPr lang="es-MX" sz="14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58637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41C5A8C7-7AE3-492F-AF8A-097B5AF71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5" y="447675"/>
            <a:ext cx="10572750" cy="969963"/>
          </a:xfrm>
        </p:spPr>
        <p:txBody>
          <a:bodyPr/>
          <a:lstStyle/>
          <a:p>
            <a:r>
              <a:rPr lang="es-CL" dirty="0"/>
              <a:t>USO EN EL MUNDO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915CB3-0140-408F-B249-4ADFAF02F3C6}"/>
              </a:ext>
            </a:extLst>
          </p:cNvPr>
          <p:cNvSpPr txBox="1"/>
          <p:nvPr/>
        </p:nvSpPr>
        <p:spPr>
          <a:xfrm>
            <a:off x="4722872" y="6410812"/>
            <a:ext cx="27462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L" sz="1400" dirty="0">
                <a:solidFill>
                  <a:schemeClr val="tx2">
                    <a:lumMod val="50000"/>
                  </a:schemeClr>
                </a:solidFill>
              </a:rPr>
              <a:t>Catedral de San Vito, Praga. </a:t>
            </a:r>
            <a:endParaRPr lang="es-MX" sz="1400"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369A47B0-64AC-43D0-A8B8-D63C04AB72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5359" y="2349000"/>
            <a:ext cx="7021279" cy="3960000"/>
          </a:xfrm>
        </p:spPr>
      </p:pic>
    </p:spTree>
    <p:extLst>
      <p:ext uri="{BB962C8B-B14F-4D97-AF65-F5344CB8AC3E}">
        <p14:creationId xmlns:p14="http://schemas.microsoft.com/office/powerpoint/2010/main" val="9000024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DF5B293-ABE9-4857-BF86-6C9774B57C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86" y="2952000"/>
            <a:ext cx="11390626" cy="2916000"/>
          </a:xfrm>
        </p:spPr>
      </p:pic>
      <p:sp>
        <p:nvSpPr>
          <p:cNvPr id="4" name="Título 1">
            <a:extLst>
              <a:ext uri="{FF2B5EF4-FFF2-40B4-BE49-F238E27FC236}">
                <a16:creationId xmlns:a16="http://schemas.microsoft.com/office/drawing/2014/main" id="{123C2692-B572-4835-88B7-04E347E4D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5" y="447675"/>
            <a:ext cx="10572750" cy="969963"/>
          </a:xfrm>
        </p:spPr>
        <p:txBody>
          <a:bodyPr/>
          <a:lstStyle/>
          <a:p>
            <a:r>
              <a:rPr lang="es-CL" dirty="0"/>
              <a:t>USO EN EL MUNDO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68180A-6D80-471B-88EE-0AECE2644E27}"/>
              </a:ext>
            </a:extLst>
          </p:cNvPr>
          <p:cNvSpPr txBox="1"/>
          <p:nvPr/>
        </p:nvSpPr>
        <p:spPr>
          <a:xfrm>
            <a:off x="4637109" y="6126587"/>
            <a:ext cx="29177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L" sz="1400" dirty="0">
                <a:solidFill>
                  <a:schemeClr val="tx2">
                    <a:lumMod val="50000"/>
                  </a:schemeClr>
                </a:solidFill>
              </a:rPr>
              <a:t>Ciudad de Dubrovnik, Croacia.</a:t>
            </a:r>
            <a:endParaRPr lang="es-MX" sz="14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92197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9D34A6-CEA9-4551-A486-097F07B05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CUBICACIONES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AFA8CF1-302B-4FA8-8928-4F60FD8E85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174091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6D7017-4296-4FEF-A1E9-17E1492CD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REFERENCIAS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1B38C8A-1EB6-4DBA-963A-648AE4A45B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544" y="2235199"/>
            <a:ext cx="11161486" cy="4513943"/>
          </a:xfrm>
        </p:spPr>
        <p:txBody>
          <a:bodyPr>
            <a:normAutofit fontScale="70000" lnSpcReduction="20000"/>
          </a:bodyPr>
          <a:lstStyle/>
          <a:p>
            <a:r>
              <a:rPr lang="es-CL" sz="2000" dirty="0"/>
              <a:t>[1] Thomas Sturm M, 2018. Apuntes de cátedra curso CI5223 Diseño de Albañilería Estructural, Facultad de Ciencias Físicas y 	Matemáticas, U. de Chile.</a:t>
            </a:r>
          </a:p>
          <a:p>
            <a:r>
              <a:rPr lang="es-CL" sz="2000" dirty="0"/>
              <a:t>[2] NCh353.Of2000. Construcción - Cubicación de obras de edificación - Requisitos. (2000)</a:t>
            </a:r>
          </a:p>
          <a:p>
            <a:r>
              <a:rPr lang="es-CL" sz="2000" dirty="0"/>
              <a:t>[3] NCh1928.Of93. Albañilería armada - Requisitos para el diseño y cálculo. (1993)</a:t>
            </a:r>
          </a:p>
          <a:p>
            <a:r>
              <a:rPr lang="es-CL" sz="2000" dirty="0"/>
              <a:t>[4] NCh2123.Of97. Albañilería confinada - Requisitos de diseño y cálculo. (1997)</a:t>
            </a:r>
          </a:p>
          <a:p>
            <a:r>
              <a:rPr lang="es-CL" sz="2000" dirty="0"/>
              <a:t>[5] Censo Chile 2002. www.ine.cl/estadisticas/censos/censos-de-poblacion-y-vivienda [Consulta: 02/12/2018]</a:t>
            </a:r>
          </a:p>
          <a:p>
            <a:r>
              <a:rPr lang="es-CL" sz="2000" dirty="0"/>
              <a:t>[6] Ordenanza General de Urbanismo y Construcción. Ministerio de vivienda y urbanismo. (1992)</a:t>
            </a:r>
          </a:p>
          <a:p>
            <a:r>
              <a:rPr lang="es-CL" sz="2000" dirty="0"/>
              <a:t>[7] Edificio ex arsenales de guerra. www.monumentos.cl/monumentos-historicos/edificio-ex-arsenales-guerra [Consulta: 		02/12/2018]</a:t>
            </a:r>
          </a:p>
          <a:p>
            <a:r>
              <a:rPr lang="es-CL" sz="2000" dirty="0"/>
              <a:t>[8] Iglesia y convento de San Francisco. www.monumentos.cl/monumentos-historicos/iglesia-convento-san-francisco 			[Consulta: 02/12/2018]</a:t>
            </a:r>
          </a:p>
          <a:p>
            <a:r>
              <a:rPr lang="es-CL" sz="2000" dirty="0"/>
              <a:t>[9] Catedral de Santiago. www.monumentos.cl/monumentos-historicos/catedral-santiago [Consulta: 03/12/2018]</a:t>
            </a:r>
          </a:p>
          <a:p>
            <a:r>
              <a:rPr lang="es-CL" sz="2000" dirty="0"/>
              <a:t>[10] Ciudad de amurallada de Shibam. whc.unesco.org/en/list/192/ [Consulta: 03/12/2018]</a:t>
            </a:r>
          </a:p>
          <a:p>
            <a:r>
              <a:rPr lang="es-CL" sz="2000" dirty="0"/>
              <a:t>[11] Edificio Monadnock. npgallery.nps.gov/NRHP/monadnock-block [Consulta: 03/12/2018]</a:t>
            </a:r>
          </a:p>
          <a:p>
            <a:r>
              <a:rPr lang="es-CL" sz="2000" dirty="0"/>
              <a:t>[12] Catedral de San Vito. www.prague.eu/castillo-de-praga-catedral-de-san-vito [Consulta: 03/12/2018]</a:t>
            </a:r>
          </a:p>
          <a:p>
            <a:r>
              <a:rPr lang="es-CL" sz="2000" dirty="0"/>
              <a:t>[13] Ciudad vieja de Dubrovnik. whc.unesco.org/en/list/95/ [Consulta: 03/12/2018]</a:t>
            </a:r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646963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8C71A8-9A07-4634-9151-44EA38629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TIPOS DE LADRILLOS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CFEC4D7-D5B6-470A-9732-AF39FB6576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1212" y="2349739"/>
            <a:ext cx="10554574" cy="3636511"/>
          </a:xfrm>
        </p:spPr>
        <p:txBody>
          <a:bodyPr anchor="t"/>
          <a:lstStyle/>
          <a:p>
            <a:r>
              <a:rPr lang="es-CL" dirty="0"/>
              <a:t>Piedra</a:t>
            </a:r>
          </a:p>
          <a:p>
            <a:endParaRPr lang="es-CL" dirty="0"/>
          </a:p>
          <a:p>
            <a:endParaRPr lang="es-CL" dirty="0"/>
          </a:p>
          <a:p>
            <a:endParaRPr lang="es-CL" dirty="0"/>
          </a:p>
          <a:p>
            <a:r>
              <a:rPr lang="es-CL" dirty="0"/>
              <a:t>Cerámico</a:t>
            </a:r>
          </a:p>
          <a:p>
            <a:endParaRPr lang="es-CL" dirty="0"/>
          </a:p>
          <a:p>
            <a:endParaRPr lang="es-CL" dirty="0"/>
          </a:p>
          <a:p>
            <a:endParaRPr lang="es-CL" dirty="0"/>
          </a:p>
          <a:p>
            <a:r>
              <a:rPr lang="es-CL" dirty="0"/>
              <a:t>Hormigón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7B72ACA-C283-4925-81B4-0754D3BF00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6187" y="3556452"/>
            <a:ext cx="1647825" cy="164782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5E3C929-49AB-446A-B581-5358911225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6187" y="2122810"/>
            <a:ext cx="1838324" cy="1433642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1962AD90-93EE-4AD8-9FC1-2EE03523F8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4511" y="5307007"/>
            <a:ext cx="1400919" cy="1083662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6C222598-8A83-4AF0-A5D2-39162B9551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2276320"/>
            <a:ext cx="1888191" cy="1126621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DDA77027-1814-42B1-8263-8EF898B9CE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177" y="3777523"/>
            <a:ext cx="1647825" cy="1261865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31CDFA67-6724-43D3-ACBD-A55711CD51C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4586" y="5204277"/>
            <a:ext cx="1647825" cy="1412881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356F02F2-F69C-445F-AEC5-268BBE83E78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2764" y="3878812"/>
            <a:ext cx="2090499" cy="1325465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71F4C943-3789-4DDF-BB25-E5AC7A100A2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2764" y="2461141"/>
            <a:ext cx="1644231" cy="109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852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1ED351-3555-4404-86D9-3ED42A4EE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500" y="513977"/>
            <a:ext cx="10571998" cy="970450"/>
          </a:xfrm>
        </p:spPr>
        <p:txBody>
          <a:bodyPr/>
          <a:lstStyle/>
          <a:p>
            <a:r>
              <a:rPr lang="es-CL" dirty="0"/>
              <a:t>PROPIEDADES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4789A7F-DFDE-4E9E-AD6C-C1AE913911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12820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C55EE-6F74-4F8C-82DD-2B4A55C6A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RECOMENDACIONES DE DISEÑO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52A40-D53B-4B54-9E16-7CC866760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es-MX" dirty="0"/>
              <a:t>La práctica en la estructuración en albañilería recomienda los siguiente:</a:t>
            </a:r>
          </a:p>
          <a:p>
            <a:endParaRPr lang="es-MX" dirty="0"/>
          </a:p>
          <a:p>
            <a:r>
              <a:rPr lang="es-MX" dirty="0"/>
              <a:t>Uso de formas simples, por ejemplo rectangulares o cuadradas.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3B4A429-1106-4369-8C2D-74FBE71A92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287" y="3629948"/>
            <a:ext cx="9496425" cy="222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976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C55EE-6F74-4F8C-82DD-2B4A55C6A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RECOMENDACIONES DE DISEÑO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52A40-D53B-4B54-9E16-7CC866760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s-ES" dirty="0"/>
              <a:t>Para las dimensiones de planta, se recomienda que el largo no exceda el triple del ancho. Esto a fin de evitar muros muy largos, más susceptibles a fallar frente a cargas perpendiculares.</a:t>
            </a:r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4D9FAAF-C09E-46E9-905A-3FEBAB11BF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348"/>
          <a:stretch/>
        </p:blipFill>
        <p:spPr>
          <a:xfrm>
            <a:off x="890586" y="3263536"/>
            <a:ext cx="10410825" cy="2969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76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C55EE-6F74-4F8C-82DD-2B4A55C6A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RECOMENDACIONES DE DISEÑO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52A40-D53B-4B54-9E16-7CC866760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s-ES" dirty="0"/>
              <a:t>Se recomienda privilegiar la continuidad de los muros, manteniendo su ubicación a lo alto del edificio, conservando la modalidad de refuerzo empleado.</a:t>
            </a:r>
          </a:p>
          <a:p>
            <a:r>
              <a:rPr lang="es-ES" dirty="0"/>
              <a:t>Mantener la altura de todos muros de un piso por debajo de los 3 metros.</a:t>
            </a:r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026B684-D8C5-4468-8204-27D495E63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3874" y="3561805"/>
            <a:ext cx="7144252" cy="2700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535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C55EE-6F74-4F8C-82DD-2B4A55C6A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RECOMENDACIONES DE DISEÑO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52A40-D53B-4B54-9E16-7CC866760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s-ES" dirty="0"/>
              <a:t>Por último, los muros de albañilería se deben distribuir en la planta del edificio en dos direcciones, ortogonales entre sí, y en forma simétrica para reducir los efectos de torsión sísmica</a:t>
            </a:r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5B6DCE6-A9A3-4BB9-9310-21A02488A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6838" y="3630538"/>
            <a:ext cx="6158322" cy="2228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897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2BFA70-A516-49C4-BD43-FD50C324B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ESTRUCTURAS DE ALBAÑILERÍA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C4C0D07-31D7-407F-AA68-CB95F53444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424" y="2492253"/>
            <a:ext cx="10554574" cy="3636511"/>
          </a:xfrm>
        </p:spPr>
        <p:txBody>
          <a:bodyPr anchor="t"/>
          <a:lstStyle/>
          <a:p>
            <a:pPr marL="0" indent="0">
              <a:buNone/>
            </a:pPr>
            <a:r>
              <a:rPr lang="es-CL" dirty="0"/>
              <a:t>La estructuración en albañilería se divide en dos grandes categorías:</a:t>
            </a:r>
          </a:p>
          <a:p>
            <a:pPr marL="0" indent="0">
              <a:buNone/>
            </a:pPr>
            <a:endParaRPr lang="es-CL" dirty="0"/>
          </a:p>
          <a:p>
            <a:r>
              <a:rPr lang="es-CL" dirty="0"/>
              <a:t>Albañilería armada</a:t>
            </a:r>
          </a:p>
          <a:p>
            <a:r>
              <a:rPr lang="es-CL" dirty="0"/>
              <a:t>Albañilería confinada</a:t>
            </a:r>
          </a:p>
        </p:txBody>
      </p:sp>
    </p:spTree>
    <p:extLst>
      <p:ext uri="{BB962C8B-B14F-4D97-AF65-F5344CB8AC3E}">
        <p14:creationId xmlns:p14="http://schemas.microsoft.com/office/powerpoint/2010/main" val="16473846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ble">
  <a:themeElements>
    <a:clrScheme name="Personalizado 6">
      <a:dk1>
        <a:srgbClr val="212121"/>
      </a:dk1>
      <a:lt1>
        <a:srgbClr val="212121"/>
      </a:lt1>
      <a:dk2>
        <a:srgbClr val="FFFFFF"/>
      </a:dk2>
      <a:lt2>
        <a:srgbClr val="FFFFFF"/>
      </a:lt2>
      <a:accent1>
        <a:srgbClr val="FA581E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i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TM03457503[[fn=Citable]]</Template>
  <TotalTime>201</TotalTime>
  <Words>621</Words>
  <Application>Microsoft Office PowerPoint</Application>
  <PresentationFormat>Panorámica</PresentationFormat>
  <Paragraphs>97</Paragraphs>
  <Slides>26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0" baseType="lpstr">
      <vt:lpstr>Arial</vt:lpstr>
      <vt:lpstr>Century Gothic</vt:lpstr>
      <vt:lpstr>Wingdings 2</vt:lpstr>
      <vt:lpstr>Citable</vt:lpstr>
      <vt:lpstr>SISTEMAS CONSTRUCTIVOS EN ALBAÑILERIA</vt:lpstr>
      <vt:lpstr>¿QUÉ ES LA ALBAÑILERÍA?</vt:lpstr>
      <vt:lpstr>TIPOS DE LADRILLOS</vt:lpstr>
      <vt:lpstr>PROPIEDADES</vt:lpstr>
      <vt:lpstr>RECOMENDACIONES DE DISEÑO</vt:lpstr>
      <vt:lpstr>RECOMENDACIONES DE DISEÑO</vt:lpstr>
      <vt:lpstr>RECOMENDACIONES DE DISEÑO</vt:lpstr>
      <vt:lpstr>RECOMENDACIONES DE DISEÑO</vt:lpstr>
      <vt:lpstr>ESTRUCTURAS DE ALBAÑILERÍA</vt:lpstr>
      <vt:lpstr>ESTRUCTURAS DE ALBAÑILERÍA: ALBAÑILERÍA ARMADA</vt:lpstr>
      <vt:lpstr>ESTRUCTURAS DE ALBAÑILERÍA: ALBAÑILERÍA ARMADA</vt:lpstr>
      <vt:lpstr>ESTRUCTURAS DE ALBAÑILERÍA: ALBAÑILERÍA CONFINADA</vt:lpstr>
      <vt:lpstr>ESTRUCTURAS DE ALBAÑILERÍA: ALBAÑILERÍA CONFINADA</vt:lpstr>
      <vt:lpstr>USO EN CHILE</vt:lpstr>
      <vt:lpstr>USO EN CHILE</vt:lpstr>
      <vt:lpstr>USO EN CHILE</vt:lpstr>
      <vt:lpstr>USO EN CHILE</vt:lpstr>
      <vt:lpstr>USO EN CHILE</vt:lpstr>
      <vt:lpstr>USO EN CHILE</vt:lpstr>
      <vt:lpstr>USO EN EL MUNDO</vt:lpstr>
      <vt:lpstr>USO EN EL MUNDO</vt:lpstr>
      <vt:lpstr>USO EN EL MUNDO</vt:lpstr>
      <vt:lpstr>USO EN EL MUNDO</vt:lpstr>
      <vt:lpstr>USO EN EL MUNDO</vt:lpstr>
      <vt:lpstr>CUBICACIONES</vt:lpstr>
      <vt:lpstr>REFERENCIAS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SISTEMAS CONSTRUCTIVOS EN ALBAÑILERIÁ</dc:title>
  <dc:creator>ignacio andres Yañez grandon</dc:creator>
  <cp:lastModifiedBy>Pablo Nicolas Pizarro Riffo (pablo.pizarro)</cp:lastModifiedBy>
  <cp:revision>17</cp:revision>
  <dcterms:created xsi:type="dcterms:W3CDTF">2018-12-03T21:14:23Z</dcterms:created>
  <dcterms:modified xsi:type="dcterms:W3CDTF">2018-12-06T00:10:09Z</dcterms:modified>
</cp:coreProperties>
</file>